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858000" cy="9144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20"/>
    <p:restoredTop sz="94660"/>
  </p:normalViewPr>
  <p:slideViewPr>
    <p:cSldViewPr>
      <p:cViewPr>
        <p:scale>
          <a:sx n="61" d="100"/>
          <a:sy n="61" d="100"/>
        </p:scale>
        <p:origin x="-1613" y="-5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1CD67-D8BE-4410-A5CF-525ECEF4BAD5}" type="datetimeFigureOut">
              <a:rPr lang="ru-RU" smtClean="0"/>
              <a:pPr/>
              <a:t>19.07.2017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237C1-5385-4E23-95EB-F2A22ECF7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1CD67-D8BE-4410-A5CF-525ECEF4BAD5}" type="datetimeFigureOut">
              <a:rPr lang="ru-RU" smtClean="0"/>
              <a:pPr/>
              <a:t>19.07.2017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237C1-5385-4E23-95EB-F2A22ECF7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1CD67-D8BE-4410-A5CF-525ECEF4BAD5}" type="datetimeFigureOut">
              <a:rPr lang="ru-RU" smtClean="0"/>
              <a:pPr/>
              <a:t>19.07.2017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237C1-5385-4E23-95EB-F2A22ECF7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1CD67-D8BE-4410-A5CF-525ECEF4BAD5}" type="datetimeFigureOut">
              <a:rPr lang="ru-RU" smtClean="0"/>
              <a:pPr/>
              <a:t>19.07.2017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237C1-5385-4E23-95EB-F2A22ECF7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1CD67-D8BE-4410-A5CF-525ECEF4BAD5}" type="datetimeFigureOut">
              <a:rPr lang="ru-RU" smtClean="0"/>
              <a:pPr/>
              <a:t>19.07.2017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237C1-5385-4E23-95EB-F2A22ECF7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1CD67-D8BE-4410-A5CF-525ECEF4BAD5}" type="datetimeFigureOut">
              <a:rPr lang="ru-RU" smtClean="0"/>
              <a:pPr/>
              <a:t>19.07.2017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237C1-5385-4E23-95EB-F2A22ECF7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1CD67-D8BE-4410-A5CF-525ECEF4BAD5}" type="datetimeFigureOut">
              <a:rPr lang="ru-RU" smtClean="0"/>
              <a:pPr/>
              <a:t>19.07.2017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237C1-5385-4E23-95EB-F2A22ECF7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1CD67-D8BE-4410-A5CF-525ECEF4BAD5}" type="datetimeFigureOut">
              <a:rPr lang="ru-RU" smtClean="0"/>
              <a:pPr/>
              <a:t>19.07.2017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237C1-5385-4E23-95EB-F2A22ECF7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1CD67-D8BE-4410-A5CF-525ECEF4BAD5}" type="datetimeFigureOut">
              <a:rPr lang="ru-RU" smtClean="0"/>
              <a:pPr/>
              <a:t>19.07.2017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237C1-5385-4E23-95EB-F2A22ECF7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1CD67-D8BE-4410-A5CF-525ECEF4BAD5}" type="datetimeFigureOut">
              <a:rPr lang="ru-RU" smtClean="0"/>
              <a:pPr/>
              <a:t>19.07.2017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237C1-5385-4E23-95EB-F2A22ECF7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1CD67-D8BE-4410-A5CF-525ECEF4BAD5}" type="datetimeFigureOut">
              <a:rPr lang="ru-RU" smtClean="0"/>
              <a:pPr/>
              <a:t>19.07.2017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237C1-5385-4E23-95EB-F2A22ECF7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41CD67-D8BE-4410-A5CF-525ECEF4BAD5}" type="datetimeFigureOut">
              <a:rPr lang="ru-RU" smtClean="0"/>
              <a:pPr/>
              <a:t>19.07.2017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A237C1-5385-4E23-95EB-F2A22ECF7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0688" y="179512"/>
            <a:ext cx="5760640" cy="500066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Индекс производства в </a:t>
            </a:r>
            <a:r>
              <a:rPr lang="ru-RU" sz="2000" b="1" dirty="0" smtClean="0"/>
              <a:t>январе-</a:t>
            </a:r>
            <a:r>
              <a:rPr lang="ru-RU" sz="2000" b="1" dirty="0" smtClean="0"/>
              <a:t>июне</a:t>
            </a:r>
            <a:r>
              <a:rPr lang="ru-RU" sz="2000" b="1" dirty="0" smtClean="0"/>
              <a:t> </a:t>
            </a:r>
            <a:r>
              <a:rPr lang="ru-RU" sz="2000" b="1" dirty="0" smtClean="0"/>
              <a:t>2017 года</a:t>
            </a:r>
            <a:endParaRPr lang="ru-RU" sz="2000" b="1" dirty="0"/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404664" y="8460432"/>
            <a:ext cx="5976664" cy="467544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Среди регионов Приволжского федерального округа по индексу производства Удмуртская Республика занимает 14 место</a:t>
            </a:r>
            <a:endParaRPr lang="ru-RU" sz="1600" dirty="0"/>
          </a:p>
        </p:txBody>
      </p:sp>
      <p:pic>
        <p:nvPicPr>
          <p:cNvPr id="7" name="Рисунок 6" descr="Ижевск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00808" y="611560"/>
            <a:ext cx="3571900" cy="1643074"/>
          </a:xfrm>
          <a:prstGeom prst="roundRect">
            <a:avLst/>
          </a:prstGeom>
        </p:spPr>
      </p:pic>
      <p:pic>
        <p:nvPicPr>
          <p:cNvPr id="9" name="Рисунок 8" descr="Нижний Н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24744" y="3203848"/>
            <a:ext cx="4500594" cy="1785950"/>
          </a:xfrm>
          <a:prstGeom prst="roundRect">
            <a:avLst/>
          </a:prstGeom>
        </p:spPr>
      </p:pic>
      <p:pic>
        <p:nvPicPr>
          <p:cNvPr id="10" name="Рисунок 9" descr="Москва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92696" y="5724128"/>
            <a:ext cx="5429288" cy="2000264"/>
          </a:xfrm>
          <a:prstGeom prst="roundRect">
            <a:avLst/>
          </a:prstGeom>
        </p:spPr>
      </p:pic>
      <p:sp>
        <p:nvSpPr>
          <p:cNvPr id="12" name="Скругленный прямоугольник 11"/>
          <p:cNvSpPr/>
          <p:nvPr/>
        </p:nvSpPr>
        <p:spPr>
          <a:xfrm>
            <a:off x="332656" y="1979712"/>
            <a:ext cx="1224136" cy="115212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Добыча полезных ископаемых </a:t>
            </a:r>
            <a:r>
              <a:rPr lang="ru-RU" sz="1200" dirty="0" smtClean="0"/>
              <a:t>98,6%</a:t>
            </a:r>
            <a:endParaRPr lang="ru-RU" sz="1200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556792" y="1979712"/>
            <a:ext cx="1584176" cy="115212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Обрабатывающие производства </a:t>
            </a:r>
            <a:r>
              <a:rPr lang="ru-RU" sz="1200" dirty="0" smtClean="0"/>
              <a:t>87,8%</a:t>
            </a:r>
            <a:endParaRPr lang="ru-RU" sz="1200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140968" y="1979712"/>
            <a:ext cx="1656184" cy="115212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1440"/>
              </a:lnSpc>
            </a:pPr>
            <a:r>
              <a:rPr lang="ru-RU" sz="1200" dirty="0" smtClean="0"/>
              <a:t>Обеспечение электрической энергией, газом и паром; кондиционирование воздуха </a:t>
            </a:r>
            <a:r>
              <a:rPr lang="ru-RU" sz="1200" dirty="0" smtClean="0"/>
              <a:t>108,8%</a:t>
            </a:r>
            <a:endParaRPr lang="ru-RU" sz="1200" dirty="0"/>
          </a:p>
        </p:txBody>
      </p:sp>
      <p:sp>
        <p:nvSpPr>
          <p:cNvPr id="21" name="TextBox 20"/>
          <p:cNvSpPr txBox="1"/>
          <p:nvPr/>
        </p:nvSpPr>
        <p:spPr>
          <a:xfrm>
            <a:off x="1916832" y="611560"/>
            <a:ext cx="3142132" cy="36933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Удмуртская Республика  </a:t>
            </a:r>
            <a:r>
              <a:rPr lang="ru-RU" dirty="0" smtClean="0"/>
              <a:t>92,9%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1196752" y="3203848"/>
            <a:ext cx="4357718" cy="36933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Приволжский федеральный округ  </a:t>
            </a:r>
            <a:r>
              <a:rPr lang="ru-RU" dirty="0" smtClean="0"/>
              <a:t>102</a:t>
            </a:r>
            <a:r>
              <a:rPr lang="ru-RU" dirty="0" smtClean="0"/>
              <a:t>%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1412776" y="5724128"/>
            <a:ext cx="4143404" cy="36933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         </a:t>
            </a:r>
            <a:r>
              <a:rPr lang="ru-RU" dirty="0" smtClean="0"/>
              <a:t>Российская </a:t>
            </a:r>
            <a:r>
              <a:rPr lang="ru-RU" smtClean="0"/>
              <a:t>Федерация  </a:t>
            </a:r>
            <a:r>
              <a:rPr lang="ru-RU" smtClean="0"/>
              <a:t>102%</a:t>
            </a:r>
            <a:endParaRPr lang="ru-RU" dirty="0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4797152" y="1979712"/>
            <a:ext cx="1872208" cy="1224136"/>
          </a:xfrm>
          <a:prstGeom prst="roundRect">
            <a:avLst>
              <a:gd name="adj" fmla="val 19199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Водоснабжение; водоотведение, организация сбора и утилизации отходов, деятельность по ликвидации загрязнений </a:t>
            </a:r>
            <a:r>
              <a:rPr lang="ru-RU" sz="1200" dirty="0" smtClean="0"/>
              <a:t>97,7</a:t>
            </a:r>
            <a:r>
              <a:rPr lang="ru-RU" sz="1200" dirty="0" smtClean="0"/>
              <a:t>%</a:t>
            </a:r>
            <a:endParaRPr lang="ru-RU" sz="1200" dirty="0"/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32656" y="4499992"/>
            <a:ext cx="1224136" cy="115212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Добыча полезных ископаемых </a:t>
            </a:r>
            <a:r>
              <a:rPr lang="ru-RU" sz="1200" dirty="0" smtClean="0"/>
              <a:t>10</a:t>
            </a:r>
            <a:r>
              <a:rPr lang="en-US" sz="1200" dirty="0" smtClean="0"/>
              <a:t>0</a:t>
            </a:r>
            <a:r>
              <a:rPr lang="ru-RU" sz="1200" dirty="0" smtClean="0"/>
              <a:t>,</a:t>
            </a:r>
            <a:r>
              <a:rPr lang="en-US" sz="1200" dirty="0" smtClean="0"/>
              <a:t>8</a:t>
            </a:r>
            <a:r>
              <a:rPr lang="ru-RU" sz="1200" dirty="0" smtClean="0"/>
              <a:t>%</a:t>
            </a:r>
            <a:endParaRPr lang="ru-RU" sz="1200" dirty="0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1556792" y="4499992"/>
            <a:ext cx="1584176" cy="115212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Обрабатывающие производства </a:t>
            </a:r>
            <a:r>
              <a:rPr lang="ru-RU" sz="1200" dirty="0" smtClean="0"/>
              <a:t>102,</a:t>
            </a:r>
            <a:r>
              <a:rPr lang="en-US" sz="1200" dirty="0" smtClean="0"/>
              <a:t>7</a:t>
            </a:r>
            <a:r>
              <a:rPr lang="ru-RU" sz="1200" dirty="0" smtClean="0"/>
              <a:t>%</a:t>
            </a:r>
            <a:endParaRPr lang="ru-RU" sz="1200" dirty="0"/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3140968" y="4499992"/>
            <a:ext cx="1656184" cy="115212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1440"/>
              </a:lnSpc>
            </a:pPr>
            <a:r>
              <a:rPr lang="ru-RU" sz="1200" dirty="0" smtClean="0"/>
              <a:t>Обеспечение электрической энергией, газом и паром; кондиционирование воздуха </a:t>
            </a:r>
            <a:r>
              <a:rPr lang="ru-RU" sz="1200" dirty="0" smtClean="0"/>
              <a:t>10</a:t>
            </a:r>
            <a:r>
              <a:rPr lang="en-US" sz="1200" dirty="0" smtClean="0"/>
              <a:t>4</a:t>
            </a:r>
            <a:r>
              <a:rPr lang="ru-RU" sz="1200" dirty="0" smtClean="0"/>
              <a:t>,4</a:t>
            </a:r>
            <a:r>
              <a:rPr lang="ru-RU" sz="1200" dirty="0" smtClean="0"/>
              <a:t>%</a:t>
            </a:r>
            <a:endParaRPr lang="ru-RU" sz="1200" dirty="0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4797152" y="4499992"/>
            <a:ext cx="1872208" cy="122413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Водоснабжение; водоотведение, организация сбора и утилизации отходов, деятельность по ликвидации загрязнений </a:t>
            </a:r>
            <a:r>
              <a:rPr lang="ru-RU" sz="1200" dirty="0" smtClean="0"/>
              <a:t>10</a:t>
            </a:r>
            <a:r>
              <a:rPr lang="en-US" sz="1200" dirty="0" smtClean="0"/>
              <a:t>6</a:t>
            </a:r>
            <a:r>
              <a:rPr lang="ru-RU" sz="1200" dirty="0" smtClean="0"/>
              <a:t>,</a:t>
            </a:r>
            <a:r>
              <a:rPr lang="en-US" sz="1200" dirty="0" smtClean="0"/>
              <a:t>3</a:t>
            </a:r>
            <a:r>
              <a:rPr lang="ru-RU" sz="1200" dirty="0" smtClean="0"/>
              <a:t>%</a:t>
            </a:r>
            <a:endParaRPr lang="ru-RU" sz="1200" dirty="0"/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260648" y="7236296"/>
            <a:ext cx="1224136" cy="115212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Добыча полезных ископаемых </a:t>
            </a:r>
            <a:r>
              <a:rPr lang="ru-RU" sz="1200" dirty="0" smtClean="0"/>
              <a:t>103,1%</a:t>
            </a:r>
            <a:endParaRPr lang="ru-RU" sz="1200" dirty="0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1484784" y="7236296"/>
            <a:ext cx="1584176" cy="115212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Обрабатывающие производства </a:t>
            </a:r>
            <a:r>
              <a:rPr lang="ru-RU" sz="1200" dirty="0" smtClean="0"/>
              <a:t>101,2</a:t>
            </a:r>
            <a:r>
              <a:rPr lang="ru-RU" sz="1200" dirty="0" smtClean="0"/>
              <a:t>%</a:t>
            </a:r>
            <a:endParaRPr lang="ru-RU" sz="1200" dirty="0"/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3068960" y="7236296"/>
            <a:ext cx="1656184" cy="115212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1440"/>
              </a:lnSpc>
            </a:pPr>
            <a:r>
              <a:rPr lang="ru-RU" sz="1200" dirty="0" smtClean="0"/>
              <a:t>Обеспечение электрической энергией, газом и паром; кондиционирование воздуха </a:t>
            </a:r>
            <a:r>
              <a:rPr lang="ru-RU" sz="1200" dirty="0" smtClean="0"/>
              <a:t>102,5%</a:t>
            </a:r>
            <a:endParaRPr lang="ru-RU" sz="1200" dirty="0"/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4725144" y="7236296"/>
            <a:ext cx="1872208" cy="1224136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Водоснабжение; водоотведение, организация сбора и утилизации отходов, деятельность по ликвидации загрязнений </a:t>
            </a:r>
            <a:r>
              <a:rPr lang="ru-RU" sz="1200" dirty="0" smtClean="0"/>
              <a:t>98%</a:t>
            </a:r>
            <a:endParaRPr lang="ru-RU" sz="12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</TotalTime>
  <Words>153</Words>
  <Application>Microsoft Office PowerPoint</Application>
  <PresentationFormat>Экран (4:3)</PresentationFormat>
  <Paragraphs>17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Индекс производства в январе-июне 2017 года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Индекс производства в январе-сентябре 2016 года</dc:title>
  <dc:creator>User</dc:creator>
  <cp:lastModifiedBy>User</cp:lastModifiedBy>
  <cp:revision>26</cp:revision>
  <dcterms:created xsi:type="dcterms:W3CDTF">2016-10-20T06:52:12Z</dcterms:created>
  <dcterms:modified xsi:type="dcterms:W3CDTF">2017-07-19T11:05:38Z</dcterms:modified>
</cp:coreProperties>
</file>